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11"/>
  </p:notesMasterIdLst>
  <p:handoutMasterIdLst>
    <p:handoutMasterId r:id="rId12"/>
  </p:handoutMasterIdLst>
  <p:sldIdLst>
    <p:sldId id="343" r:id="rId2"/>
    <p:sldId id="339" r:id="rId3"/>
    <p:sldId id="325" r:id="rId4"/>
    <p:sldId id="333" r:id="rId5"/>
    <p:sldId id="334" r:id="rId6"/>
    <p:sldId id="329" r:id="rId7"/>
    <p:sldId id="341" r:id="rId8"/>
    <p:sldId id="335" r:id="rId9"/>
    <p:sldId id="340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834"/>
    <a:srgbClr val="156734"/>
    <a:srgbClr val="EC821C"/>
    <a:srgbClr val="156635"/>
    <a:srgbClr val="1C1C1C"/>
    <a:srgbClr val="292929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53" autoAdjust="0"/>
    <p:restoredTop sz="88739" autoAdjust="0"/>
  </p:normalViewPr>
  <p:slideViewPr>
    <p:cSldViewPr>
      <p:cViewPr varScale="1">
        <p:scale>
          <a:sx n="66" d="100"/>
          <a:sy n="66" d="100"/>
        </p:scale>
        <p:origin x="133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2" d="100"/>
        <a:sy n="62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Babati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District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unique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its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agro-ecological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socio-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cultural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diversity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represented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by the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six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project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villages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- Long, 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Sabilo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, 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Seloto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, 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Matufa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, 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Hallu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 and 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Shaurimoyo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. 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Still,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are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many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challenges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improve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livelihoods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for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farming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households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The research-for-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development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(R4D)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platform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an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initiative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address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challenges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It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also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serves as a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vehicle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for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scaling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sustainable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intensification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through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integrated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farm </a:t>
            </a:r>
            <a:r>
              <a:rPr lang="sv-S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practices</a:t>
            </a:r>
            <a:r>
              <a:rPr lang="sv-S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sv-SE" sz="1200" dirty="0" smtClean="0">
                <a:solidFill>
                  <a:prstClr val="black"/>
                </a:solidFill>
                <a:latin typeface="+mn-lt"/>
              </a:rPr>
              <a:t>The ultimate </a:t>
            </a:r>
            <a:r>
              <a:rPr lang="sv-SE" sz="1200" dirty="0" err="1" smtClean="0">
                <a:solidFill>
                  <a:prstClr val="black"/>
                </a:solidFill>
                <a:latin typeface="+mn-lt"/>
              </a:rPr>
              <a:t>goal</a:t>
            </a:r>
            <a:r>
              <a:rPr lang="sv-SE" sz="1200" dirty="0" smtClean="0">
                <a:solidFill>
                  <a:prstClr val="black"/>
                </a:solidFill>
                <a:latin typeface="+mn-lt"/>
              </a:rPr>
              <a:t> is to </a:t>
            </a:r>
            <a:r>
              <a:rPr lang="sv-SE" sz="1200" dirty="0" err="1" smtClean="0">
                <a:solidFill>
                  <a:prstClr val="black"/>
                </a:solidFill>
                <a:latin typeface="+mn-lt"/>
              </a:rPr>
              <a:t>stimulate</a:t>
            </a:r>
            <a:r>
              <a:rPr lang="sv-SE" sz="12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sv-SE" sz="1200" dirty="0" err="1" smtClean="0">
                <a:solidFill>
                  <a:prstClr val="black"/>
                </a:solidFill>
                <a:latin typeface="+mn-lt"/>
              </a:rPr>
              <a:t>learning</a:t>
            </a:r>
            <a:r>
              <a:rPr lang="sv-SE" sz="1200" dirty="0" smtClean="0">
                <a:solidFill>
                  <a:prstClr val="black"/>
                </a:solidFill>
                <a:latin typeface="+mn-lt"/>
              </a:rPr>
              <a:t> and innovation to </a:t>
            </a:r>
            <a:r>
              <a:rPr lang="sv-SE" sz="1200" dirty="0" err="1" smtClean="0">
                <a:solidFill>
                  <a:prstClr val="black"/>
                </a:solidFill>
                <a:latin typeface="+mn-lt"/>
              </a:rPr>
              <a:t>improve</a:t>
            </a:r>
            <a:r>
              <a:rPr lang="sv-SE" sz="12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sv-SE" sz="1200" dirty="0" err="1" smtClean="0">
                <a:solidFill>
                  <a:prstClr val="black"/>
                </a:solidFill>
                <a:latin typeface="+mn-lt"/>
              </a:rPr>
              <a:t>livelihoods</a:t>
            </a:r>
            <a:r>
              <a:rPr lang="sv-SE" sz="1200" dirty="0" smtClean="0">
                <a:solidFill>
                  <a:prstClr val="black"/>
                </a:solidFill>
                <a:latin typeface="+mn-lt"/>
              </a:rPr>
              <a:t> in terms </a:t>
            </a:r>
            <a:r>
              <a:rPr lang="sv-SE" sz="1200" dirty="0" err="1" smtClean="0">
                <a:solidFill>
                  <a:prstClr val="black"/>
                </a:solidFill>
                <a:latin typeface="+mn-lt"/>
              </a:rPr>
              <a:t>of</a:t>
            </a:r>
            <a:r>
              <a:rPr lang="sv-SE" sz="12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sv-SE" sz="1200" dirty="0" err="1" smtClean="0">
                <a:solidFill>
                  <a:prstClr val="black"/>
                </a:solidFill>
                <a:latin typeface="+mn-lt"/>
              </a:rPr>
              <a:t>productivity</a:t>
            </a:r>
            <a:r>
              <a:rPr lang="sv-SE" sz="1200" dirty="0" smtClean="0">
                <a:solidFill>
                  <a:prstClr val="black"/>
                </a:solidFill>
                <a:latin typeface="+mn-lt"/>
              </a:rPr>
              <a:t>, </a:t>
            </a:r>
            <a:r>
              <a:rPr lang="sv-SE" sz="1200" dirty="0" err="1" smtClean="0">
                <a:solidFill>
                  <a:prstClr val="black"/>
                </a:solidFill>
                <a:latin typeface="+mn-lt"/>
              </a:rPr>
              <a:t>income</a:t>
            </a:r>
            <a:r>
              <a:rPr lang="sv-SE" sz="1200" dirty="0" smtClean="0">
                <a:solidFill>
                  <a:prstClr val="black"/>
                </a:solidFill>
                <a:latin typeface="+mn-lt"/>
              </a:rPr>
              <a:t> generation and nutrition in </a:t>
            </a:r>
            <a:r>
              <a:rPr lang="sv-SE" sz="1200" dirty="0" err="1" smtClean="0">
                <a:solidFill>
                  <a:prstClr val="black"/>
                </a:solidFill>
                <a:latin typeface="+mn-lt"/>
              </a:rPr>
              <a:t>Babati</a:t>
            </a:r>
            <a:r>
              <a:rPr lang="sv-SE" sz="12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sv-SE" sz="1200" dirty="0" err="1" smtClean="0">
                <a:solidFill>
                  <a:prstClr val="black"/>
                </a:solidFill>
                <a:latin typeface="+mn-lt"/>
              </a:rPr>
              <a:t>District</a:t>
            </a:r>
            <a:r>
              <a:rPr lang="sv-SE" sz="1200" dirty="0" smtClean="0">
                <a:solidFill>
                  <a:prstClr val="black"/>
                </a:solidFill>
                <a:latin typeface="+mn-lt"/>
              </a:rPr>
              <a:t>.</a:t>
            </a:r>
          </a:p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299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111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632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32FC16-48E7-4032-BCC0-7A42463C1FEB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4815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6436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5" r:id="rId2"/>
    <p:sldLayoutId id="2147483676" r:id="rId3"/>
    <p:sldLayoutId id="2147483665" r:id="rId4"/>
    <p:sldLayoutId id="2147483667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57200" y="457200"/>
            <a:ext cx="7620000" cy="1295400"/>
          </a:xfrm>
        </p:spPr>
        <p:txBody>
          <a:bodyPr/>
          <a:lstStyle/>
          <a:p>
            <a:pPr algn="ctr"/>
            <a:r>
              <a:rPr lang="en-US" sz="3600" dirty="0" err="1" smtClean="0">
                <a:latin typeface="+mj-lt"/>
              </a:rPr>
              <a:t>Babati</a:t>
            </a:r>
            <a:r>
              <a:rPr lang="en-US" sz="3600" dirty="0" smtClean="0">
                <a:latin typeface="+mj-lt"/>
              </a:rPr>
              <a:t> District </a:t>
            </a:r>
          </a:p>
          <a:p>
            <a:pPr algn="ctr"/>
            <a:r>
              <a:rPr lang="en-US" sz="3600" dirty="0">
                <a:latin typeface="+mj-lt"/>
              </a:rPr>
              <a:t>Research–for–Development </a:t>
            </a:r>
            <a:r>
              <a:rPr lang="en-US" sz="3600" dirty="0" smtClean="0">
                <a:latin typeface="+mj-lt"/>
              </a:rPr>
              <a:t>(R4D) Platform</a:t>
            </a:r>
          </a:p>
          <a:p>
            <a:pPr algn="ctr"/>
            <a:endParaRPr lang="en-US" sz="3600" dirty="0" smtClean="0">
              <a:latin typeface="+mj-lt"/>
            </a:endParaRPr>
          </a:p>
          <a:p>
            <a:pPr lvl="0" algn="ctr"/>
            <a:r>
              <a:rPr lang="en-US" sz="2800" b="1" dirty="0" err="1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Jukwaa</a:t>
            </a:r>
            <a:r>
              <a:rPr lang="en-US" sz="2800" b="1" dirty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en-US" sz="2800" b="1" dirty="0" err="1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Utafiti</a:t>
            </a:r>
            <a:r>
              <a:rPr lang="en-US" sz="2800" b="1" dirty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2800" b="1" dirty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Maendeleo</a:t>
            </a:r>
            <a:r>
              <a:rPr lang="en-US" sz="2800" b="1" dirty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Wilaya</a:t>
            </a:r>
            <a:r>
              <a:rPr lang="en-US" sz="2800" b="1" dirty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2800" b="1" dirty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Babati</a:t>
            </a:r>
            <a:r>
              <a:rPr lang="en-US" sz="2800" b="1" dirty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(JUMBA)</a:t>
            </a:r>
            <a:endParaRPr lang="sv-SE" sz="2800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algn="ctr"/>
            <a:endParaRPr lang="en-US" dirty="0">
              <a:latin typeface="+mj-lt"/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57200" y="4114800"/>
            <a:ext cx="7772400" cy="2971800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latin typeface="+mj-lt"/>
              </a:rPr>
              <a:t>Per Hillbur</a:t>
            </a:r>
          </a:p>
          <a:p>
            <a:pPr marL="0" indent="0" algn="ctr">
              <a:buNone/>
            </a:pPr>
            <a:r>
              <a:rPr lang="en-US" dirty="0" smtClean="0">
                <a:latin typeface="+mj-lt"/>
              </a:rPr>
              <a:t>Malmö University, Sweden</a:t>
            </a:r>
          </a:p>
        </p:txBody>
      </p:sp>
    </p:spTree>
    <p:extLst>
      <p:ext uri="{BB962C8B-B14F-4D97-AF65-F5344CB8AC3E}">
        <p14:creationId xmlns:p14="http://schemas.microsoft.com/office/powerpoint/2010/main" val="2230255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1488878"/>
            <a:ext cx="4800257" cy="4495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0800000" flipV="1">
            <a:off x="5410200" y="3736778"/>
            <a:ext cx="11780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v-SE" sz="1600" dirty="0" err="1"/>
              <a:t>Livelihoods</a:t>
            </a:r>
            <a:endParaRPr lang="sv-SE" sz="1600" dirty="0"/>
          </a:p>
        </p:txBody>
      </p:sp>
    </p:spTree>
    <p:extLst>
      <p:ext uri="{BB962C8B-B14F-4D97-AF65-F5344CB8AC3E}">
        <p14:creationId xmlns:p14="http://schemas.microsoft.com/office/powerpoint/2010/main" val="363119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057400"/>
            <a:ext cx="7772400" cy="4038600"/>
          </a:xfrm>
        </p:spPr>
        <p:txBody>
          <a:bodyPr/>
          <a:lstStyle/>
          <a:p>
            <a:r>
              <a:rPr lang="sv-SE" dirty="0" err="1" smtClean="0"/>
              <a:t>Africa</a:t>
            </a:r>
            <a:r>
              <a:rPr lang="sv-SE" dirty="0" smtClean="0"/>
              <a:t> RISING </a:t>
            </a:r>
            <a:r>
              <a:rPr lang="sv-SE" dirty="0" err="1" smtClean="0"/>
              <a:t>promotes</a:t>
            </a:r>
            <a:r>
              <a:rPr lang="sv-SE" dirty="0" smtClean="0"/>
              <a:t> a </a:t>
            </a:r>
            <a:r>
              <a:rPr lang="sv-SE" dirty="0" err="1" smtClean="0"/>
              <a:t>demand</a:t>
            </a:r>
            <a:r>
              <a:rPr lang="sv-SE" dirty="0" smtClean="0"/>
              <a:t>-driven approach</a:t>
            </a:r>
          </a:p>
          <a:p>
            <a:endParaRPr lang="sv-SE" dirty="0" smtClean="0"/>
          </a:p>
          <a:p>
            <a:r>
              <a:rPr lang="sv-SE" dirty="0" err="1" smtClean="0"/>
              <a:t>Aims</a:t>
            </a:r>
            <a:r>
              <a:rPr lang="sv-SE" dirty="0" smtClean="0"/>
              <a:t> at long-term positive </a:t>
            </a:r>
            <a:r>
              <a:rPr lang="sv-SE" dirty="0" err="1" smtClean="0"/>
              <a:t>impact</a:t>
            </a:r>
            <a:r>
              <a:rPr lang="sv-SE" dirty="0" smtClean="0"/>
              <a:t> by </a:t>
            </a:r>
            <a:r>
              <a:rPr lang="sv-SE" dirty="0" err="1" smtClean="0"/>
              <a:t>integrated</a:t>
            </a:r>
            <a:r>
              <a:rPr lang="sv-SE" dirty="0" smtClean="0"/>
              <a:t> systems interventions</a:t>
            </a:r>
          </a:p>
          <a:p>
            <a:endParaRPr lang="sv-SE" dirty="0" smtClean="0"/>
          </a:p>
          <a:p>
            <a:r>
              <a:rPr lang="sv-SE" dirty="0" smtClean="0"/>
              <a:t>To </a:t>
            </a:r>
            <a:r>
              <a:rPr lang="sv-SE" dirty="0" err="1" smtClean="0"/>
              <a:t>stimulate</a:t>
            </a:r>
            <a:r>
              <a:rPr lang="sv-SE" dirty="0" smtClean="0"/>
              <a:t> </a:t>
            </a:r>
            <a:r>
              <a:rPr lang="sv-SE" dirty="0" err="1" smtClean="0"/>
              <a:t>interactive</a:t>
            </a:r>
            <a:r>
              <a:rPr lang="sv-SE" dirty="0" smtClean="0"/>
              <a:t> design, co-evolution and </a:t>
            </a:r>
            <a:r>
              <a:rPr lang="sv-SE" dirty="0" err="1" smtClean="0"/>
              <a:t>learning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609600"/>
            <a:ext cx="7620000" cy="1143000"/>
          </a:xfrm>
        </p:spPr>
        <p:txBody>
          <a:bodyPr/>
          <a:lstStyle/>
          <a:p>
            <a:r>
              <a:rPr lang="sv-SE" dirty="0" err="1" smtClean="0"/>
              <a:t>Why</a:t>
            </a:r>
            <a:r>
              <a:rPr lang="sv-SE" dirty="0" smtClean="0"/>
              <a:t> an R4D </a:t>
            </a:r>
            <a:r>
              <a:rPr lang="sv-SE" dirty="0" err="1" smtClean="0"/>
              <a:t>platform</a:t>
            </a:r>
            <a:r>
              <a:rPr lang="sv-SE" dirty="0" smtClean="0"/>
              <a:t>?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9415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 txBox="1">
            <a:spLocks noGrp="1"/>
          </p:cNvSpPr>
          <p:nvPr>
            <p:ph type="body" sz="quarter" idx="12"/>
          </p:nvPr>
        </p:nvSpPr>
        <p:spPr>
          <a:xfrm>
            <a:off x="457200" y="2133600"/>
            <a:ext cx="7772400" cy="3631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14300" indent="0" defTabSz="3702863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400" dirty="0" smtClean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In </a:t>
            </a:r>
            <a:r>
              <a:rPr lang="en-US" sz="2400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the first phase,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actors that operate side by side are involved, being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collaborators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in the field. These are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114300" indent="0" defTabSz="3702863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685800" indent="-685800" defTabSz="3702863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farmers and extension agents in the six villages </a:t>
            </a:r>
          </a:p>
          <a:p>
            <a:pPr marL="685800" indent="-685800" defTabSz="3702863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private sector </a:t>
            </a: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marL="685800" indent="-685800" defTabSz="3702863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NGOs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685800" indent="-685800" defTabSz="3702863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research institutes</a:t>
            </a:r>
          </a:p>
          <a:p>
            <a:pPr marL="685800" indent="-685800" defTabSz="3702863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policy makers</a:t>
            </a:r>
          </a:p>
          <a:p>
            <a:pPr defTabSz="37028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SE" sz="1400" dirty="0">
              <a:solidFill>
                <a:prstClr val="black"/>
              </a:solidFill>
              <a:latin typeface="Calibri"/>
            </a:endParaRPr>
          </a:p>
          <a:p>
            <a:pPr defTabSz="37028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SE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71714" y="914400"/>
            <a:ext cx="7620000" cy="1143000"/>
          </a:xfrm>
        </p:spPr>
        <p:txBody>
          <a:bodyPr/>
          <a:lstStyle/>
          <a:p>
            <a:r>
              <a:rPr lang="sv-SE" dirty="0" err="1">
                <a:solidFill>
                  <a:prstClr val="black"/>
                </a:solidFill>
              </a:rPr>
              <a:t>Who</a:t>
            </a:r>
            <a:r>
              <a:rPr lang="sv-SE" dirty="0">
                <a:solidFill>
                  <a:prstClr val="black"/>
                </a:solidFill>
              </a:rPr>
              <a:t>?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09161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 txBox="1">
            <a:spLocks noGrp="1"/>
          </p:cNvSpPr>
          <p:nvPr>
            <p:ph type="body" sz="quarter" idx="12"/>
          </p:nvPr>
        </p:nvSpPr>
        <p:spPr>
          <a:xfrm>
            <a:off x="457200" y="1676400"/>
            <a:ext cx="7772400" cy="5509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37028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  <a:p>
            <a:pPr marL="685800" indent="-685800" defTabSz="370286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initiation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of new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activities</a:t>
            </a:r>
          </a:p>
          <a:p>
            <a:pPr marL="685800" indent="-685800" defTabSz="370286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sv-SE" dirty="0">
              <a:solidFill>
                <a:prstClr val="black"/>
              </a:solidFill>
              <a:latin typeface="Calibri"/>
            </a:endParaRPr>
          </a:p>
          <a:p>
            <a:pPr marL="685800" indent="-685800" defTabSz="3702863">
              <a:spcBef>
                <a:spcPts val="0"/>
              </a:spcBef>
              <a:defRPr/>
            </a:pPr>
            <a:r>
              <a:rPr lang="en-US" dirty="0">
                <a:solidFill>
                  <a:prstClr val="black"/>
                </a:solidFill>
              </a:rPr>
              <a:t>capacity </a:t>
            </a:r>
            <a:r>
              <a:rPr lang="en-US" dirty="0" smtClean="0">
                <a:solidFill>
                  <a:prstClr val="black"/>
                </a:solidFill>
              </a:rPr>
              <a:t>building</a:t>
            </a:r>
          </a:p>
          <a:p>
            <a:pPr marL="685800" indent="-685800" defTabSz="3702863">
              <a:spcBef>
                <a:spcPts val="0"/>
              </a:spcBef>
              <a:defRPr/>
            </a:pPr>
            <a:endParaRPr lang="en-US" dirty="0">
              <a:solidFill>
                <a:prstClr val="black"/>
              </a:solidFill>
            </a:endParaRPr>
          </a:p>
          <a:p>
            <a:pPr marL="685800" indent="-685800" defTabSz="370286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putting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the adoption of particular technologies in a wider context </a:t>
            </a:r>
            <a:endParaRPr lang="en-US" dirty="0" smtClean="0">
              <a:solidFill>
                <a:prstClr val="black"/>
              </a:solidFill>
              <a:latin typeface="Calibri"/>
            </a:endParaRPr>
          </a:p>
          <a:p>
            <a:pPr marL="685800" indent="-685800" defTabSz="370286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 smtClean="0">
              <a:solidFill>
                <a:prstClr val="black"/>
              </a:solidFill>
              <a:latin typeface="Calibri"/>
            </a:endParaRPr>
          </a:p>
          <a:p>
            <a:pPr marL="685800" indent="-685800" defTabSz="3702863">
              <a:spcBef>
                <a:spcPts val="0"/>
              </a:spcBef>
              <a:defRPr/>
            </a:pPr>
            <a:r>
              <a:rPr lang="en-US" dirty="0" smtClean="0">
                <a:solidFill>
                  <a:prstClr val="black"/>
                </a:solidFill>
              </a:rPr>
              <a:t>network </a:t>
            </a:r>
            <a:r>
              <a:rPr lang="en-US" dirty="0">
                <a:solidFill>
                  <a:prstClr val="black"/>
                </a:solidFill>
              </a:rPr>
              <a:t>building, social learning and conflict management</a:t>
            </a:r>
          </a:p>
          <a:p>
            <a:pPr marL="685800" indent="-685800" defTabSz="370286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</a:endParaRPr>
          </a:p>
          <a:p>
            <a:pPr marL="685800" indent="-685800" defTabSz="370286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defTabSz="37028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SE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685800"/>
            <a:ext cx="7620000" cy="1143000"/>
          </a:xfrm>
        </p:spPr>
        <p:txBody>
          <a:bodyPr/>
          <a:lstStyle/>
          <a:p>
            <a:r>
              <a:rPr lang="sv-SE" dirty="0" err="1" smtClean="0">
                <a:solidFill>
                  <a:prstClr val="black"/>
                </a:solidFill>
              </a:rPr>
              <a:t>Activities</a:t>
            </a:r>
            <a:endParaRPr lang="sv-SE" dirty="0">
              <a:solidFill>
                <a:prstClr val="black"/>
              </a:solidFill>
            </a:endParaRP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54163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133600"/>
            <a:ext cx="7772400" cy="4038600"/>
          </a:xfrm>
        </p:spPr>
        <p:txBody>
          <a:bodyPr/>
          <a:lstStyle/>
          <a:p>
            <a:r>
              <a:rPr lang="sv-SE" dirty="0" err="1"/>
              <a:t>c</a:t>
            </a:r>
            <a:r>
              <a:rPr lang="sv-SE" dirty="0" err="1" smtClean="0"/>
              <a:t>ollective</a:t>
            </a:r>
            <a:r>
              <a:rPr lang="sv-SE" dirty="0" smtClean="0"/>
              <a:t> </a:t>
            </a:r>
            <a:r>
              <a:rPr lang="sv-SE" dirty="0" err="1" smtClean="0"/>
              <a:t>understanding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problems</a:t>
            </a:r>
          </a:p>
          <a:p>
            <a:r>
              <a:rPr lang="sv-SE" dirty="0" err="1"/>
              <a:t>k</a:t>
            </a:r>
            <a:r>
              <a:rPr lang="sv-SE" dirty="0" err="1" smtClean="0"/>
              <a:t>nowledge</a:t>
            </a:r>
            <a:r>
              <a:rPr lang="sv-SE" dirty="0" smtClean="0"/>
              <a:t> </a:t>
            </a:r>
            <a:r>
              <a:rPr lang="sv-SE" dirty="0" err="1" smtClean="0"/>
              <a:t>sharing</a:t>
            </a:r>
            <a:r>
              <a:rPr lang="sv-SE" dirty="0" smtClean="0"/>
              <a:t> at systems </a:t>
            </a:r>
            <a:r>
              <a:rPr lang="sv-SE" dirty="0" err="1" smtClean="0"/>
              <a:t>level</a:t>
            </a:r>
            <a:endParaRPr lang="sv-SE" dirty="0" smtClean="0"/>
          </a:p>
          <a:p>
            <a:r>
              <a:rPr lang="sv-SE" dirty="0" err="1"/>
              <a:t>e</a:t>
            </a:r>
            <a:r>
              <a:rPr lang="sv-SE" dirty="0" err="1" smtClean="0"/>
              <a:t>ffective</a:t>
            </a:r>
            <a:r>
              <a:rPr lang="sv-SE" dirty="0" smtClean="0"/>
              <a:t> </a:t>
            </a:r>
            <a:r>
              <a:rPr lang="sv-SE" dirty="0" err="1" smtClean="0"/>
              <a:t>resource</a:t>
            </a:r>
            <a:r>
              <a:rPr lang="sv-SE" dirty="0" smtClean="0"/>
              <a:t> </a:t>
            </a:r>
            <a:r>
              <a:rPr lang="sv-SE" dirty="0" err="1" smtClean="0"/>
              <a:t>utilization</a:t>
            </a:r>
            <a:r>
              <a:rPr lang="sv-SE" dirty="0" smtClean="0"/>
              <a:t> (research, </a:t>
            </a:r>
            <a:r>
              <a:rPr lang="sv-SE" dirty="0" err="1" smtClean="0"/>
              <a:t>time</a:t>
            </a:r>
            <a:r>
              <a:rPr lang="sv-SE" dirty="0" smtClean="0"/>
              <a:t>, </a:t>
            </a:r>
            <a:r>
              <a:rPr lang="sv-SE" dirty="0" err="1" smtClean="0"/>
              <a:t>etc</a:t>
            </a:r>
            <a:r>
              <a:rPr lang="sv-SE" dirty="0" smtClean="0"/>
              <a:t>)</a:t>
            </a:r>
          </a:p>
          <a:p>
            <a:r>
              <a:rPr lang="sv-SE" dirty="0"/>
              <a:t>c</a:t>
            </a:r>
            <a:r>
              <a:rPr lang="sv-SE" dirty="0" smtClean="0"/>
              <a:t>ommon </a:t>
            </a:r>
            <a:r>
              <a:rPr lang="sv-SE" dirty="0" err="1" smtClean="0"/>
              <a:t>priorities</a:t>
            </a:r>
            <a:endParaRPr lang="sv-SE" dirty="0" smtClean="0"/>
          </a:p>
          <a:p>
            <a:r>
              <a:rPr lang="sv-SE" dirty="0" err="1"/>
              <a:t>o</a:t>
            </a:r>
            <a:r>
              <a:rPr lang="sv-SE" dirty="0" err="1" smtClean="0"/>
              <a:t>pportunity</a:t>
            </a:r>
            <a:r>
              <a:rPr lang="sv-SE" dirty="0" smtClean="0"/>
              <a:t> to </a:t>
            </a:r>
            <a:r>
              <a:rPr lang="sv-SE" dirty="0" err="1" smtClean="0"/>
              <a:t>involve</a:t>
            </a:r>
            <a:r>
              <a:rPr lang="sv-SE" dirty="0" smtClean="0"/>
              <a:t> private </a:t>
            </a:r>
            <a:r>
              <a:rPr lang="sv-SE" dirty="0" err="1" smtClean="0"/>
              <a:t>sector</a:t>
            </a:r>
            <a:r>
              <a:rPr lang="sv-SE" dirty="0" smtClean="0"/>
              <a:t> and policy-</a:t>
            </a:r>
            <a:r>
              <a:rPr lang="sv-SE" dirty="0" err="1" smtClean="0"/>
              <a:t>makers</a:t>
            </a:r>
            <a:endParaRPr lang="sv-SE" dirty="0" smtClean="0"/>
          </a:p>
          <a:p>
            <a:r>
              <a:rPr lang="sv-SE" dirty="0" err="1"/>
              <a:t>i</a:t>
            </a:r>
            <a:r>
              <a:rPr lang="sv-SE" dirty="0" err="1" smtClean="0"/>
              <a:t>ntegrated</a:t>
            </a:r>
            <a:r>
              <a:rPr lang="sv-SE" dirty="0" smtClean="0"/>
              <a:t> </a:t>
            </a:r>
            <a:r>
              <a:rPr lang="sv-SE" dirty="0" err="1" smtClean="0"/>
              <a:t>model</a:t>
            </a:r>
            <a:r>
              <a:rPr lang="sv-SE" dirty="0" smtClean="0"/>
              <a:t> </a:t>
            </a:r>
            <a:r>
              <a:rPr lang="sv-SE" dirty="0" err="1" smtClean="0"/>
              <a:t>across</a:t>
            </a:r>
            <a:r>
              <a:rPr lang="sv-SE" dirty="0" smtClean="0"/>
              <a:t> </a:t>
            </a:r>
            <a:r>
              <a:rPr lang="sv-SE" dirty="0" err="1" smtClean="0"/>
              <a:t>value</a:t>
            </a:r>
            <a:r>
              <a:rPr lang="sv-SE" dirty="0" smtClean="0"/>
              <a:t> </a:t>
            </a:r>
            <a:r>
              <a:rPr lang="sv-SE" dirty="0" err="1" smtClean="0"/>
              <a:t>chains</a:t>
            </a:r>
            <a:endParaRPr lang="sv-SE" dirty="0" smtClean="0"/>
          </a:p>
          <a:p>
            <a:r>
              <a:rPr lang="sv-SE" dirty="0"/>
              <a:t>f</a:t>
            </a:r>
            <a:r>
              <a:rPr lang="sv-SE" dirty="0" smtClean="0"/>
              <a:t>lexible in </a:t>
            </a:r>
            <a:r>
              <a:rPr lang="sv-SE" dirty="0" err="1" smtClean="0"/>
              <a:t>composition</a:t>
            </a:r>
            <a:r>
              <a:rPr lang="sv-SE" dirty="0" smtClean="0"/>
              <a:t> and focus over </a:t>
            </a:r>
            <a:r>
              <a:rPr lang="sv-SE" dirty="0" err="1" smtClean="0"/>
              <a:t>time</a:t>
            </a:r>
            <a:endParaRPr lang="sv-SE" dirty="0" smtClean="0"/>
          </a:p>
          <a:p>
            <a:pPr marL="114300" indent="0">
              <a:buNone/>
            </a:pP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838200"/>
            <a:ext cx="7620000" cy="1143000"/>
          </a:xfrm>
        </p:spPr>
        <p:txBody>
          <a:bodyPr/>
          <a:lstStyle/>
          <a:p>
            <a:r>
              <a:rPr lang="sv-SE" dirty="0" smtClean="0"/>
              <a:t>R4D </a:t>
            </a:r>
            <a:r>
              <a:rPr lang="sv-SE" dirty="0" err="1" smtClean="0"/>
              <a:t>platform</a:t>
            </a:r>
            <a:r>
              <a:rPr lang="sv-SE" dirty="0" smtClean="0"/>
              <a:t> - </a:t>
            </a:r>
            <a:r>
              <a:rPr lang="sv-SE" dirty="0" err="1" smtClean="0"/>
              <a:t>contributions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9441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1447800" y="5638800"/>
            <a:ext cx="548640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Isosceles Triangle 5"/>
          <p:cNvSpPr/>
          <p:nvPr/>
        </p:nvSpPr>
        <p:spPr>
          <a:xfrm rot="16200000">
            <a:off x="3726608" y="-509970"/>
            <a:ext cx="970204" cy="511933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TextBox 9"/>
          <p:cNvSpPr txBox="1"/>
          <p:nvPr/>
        </p:nvSpPr>
        <p:spPr>
          <a:xfrm>
            <a:off x="1085849" y="5784346"/>
            <a:ext cx="1905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 err="1" smtClean="0"/>
              <a:t>Phase</a:t>
            </a:r>
            <a:r>
              <a:rPr lang="sv-SE" sz="1400" dirty="0" smtClean="0"/>
              <a:t> 1</a:t>
            </a:r>
          </a:p>
          <a:p>
            <a:r>
              <a:rPr lang="sv-SE" sz="1400" dirty="0" err="1" smtClean="0"/>
              <a:t>Engaging</a:t>
            </a:r>
            <a:r>
              <a:rPr lang="sv-SE" sz="1400" dirty="0" smtClean="0"/>
              <a:t> </a:t>
            </a:r>
            <a:r>
              <a:rPr lang="sv-SE" sz="1400" dirty="0" err="1" smtClean="0"/>
              <a:t>stakeholders</a:t>
            </a:r>
            <a:endParaRPr lang="sv-SE" sz="1400" dirty="0" smtClean="0"/>
          </a:p>
          <a:p>
            <a:r>
              <a:rPr lang="sv-SE" sz="1400" dirty="0" smtClean="0"/>
              <a:t>INITIATION, VISIONING</a:t>
            </a:r>
            <a:endParaRPr lang="sv-SE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238500" y="5783405"/>
            <a:ext cx="190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 err="1" smtClean="0"/>
              <a:t>Phase</a:t>
            </a:r>
            <a:r>
              <a:rPr lang="sv-SE" sz="1400" dirty="0" smtClean="0"/>
              <a:t> 2</a:t>
            </a:r>
          </a:p>
          <a:p>
            <a:r>
              <a:rPr lang="sv-SE" sz="1400" dirty="0" smtClean="0"/>
              <a:t>Planning and </a:t>
            </a:r>
            <a:r>
              <a:rPr lang="sv-SE" sz="1400" dirty="0" err="1"/>
              <a:t>a</a:t>
            </a:r>
            <a:r>
              <a:rPr lang="sv-SE" sz="1400" dirty="0" err="1" smtClean="0"/>
              <a:t>ssessing</a:t>
            </a:r>
            <a:endParaRPr lang="sv-SE" sz="1400" dirty="0" smtClean="0"/>
          </a:p>
          <a:p>
            <a:r>
              <a:rPr lang="sv-SE" sz="1400" dirty="0" smtClean="0"/>
              <a:t>ESTABLISHMENT, MANAGEMENT</a:t>
            </a:r>
            <a:endParaRPr lang="sv-SE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638800" y="5783405"/>
            <a:ext cx="1905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 err="1" smtClean="0"/>
              <a:t>Phase</a:t>
            </a:r>
            <a:r>
              <a:rPr lang="sv-SE" sz="1400" dirty="0" smtClean="0"/>
              <a:t> 3</a:t>
            </a:r>
          </a:p>
          <a:p>
            <a:r>
              <a:rPr lang="sv-SE" sz="1400" dirty="0" smtClean="0"/>
              <a:t>MANAGEMENT</a:t>
            </a:r>
          </a:p>
          <a:p>
            <a:r>
              <a:rPr lang="sv-SE" sz="1400" dirty="0" smtClean="0"/>
              <a:t>SUSTAINABILITY</a:t>
            </a:r>
            <a:endParaRPr lang="sv-SE" sz="1400" dirty="0"/>
          </a:p>
        </p:txBody>
      </p:sp>
      <p:sp>
        <p:nvSpPr>
          <p:cNvPr id="13" name="Isosceles Triangle 12"/>
          <p:cNvSpPr/>
          <p:nvPr/>
        </p:nvSpPr>
        <p:spPr>
          <a:xfrm rot="16200000">
            <a:off x="3726607" y="2132660"/>
            <a:ext cx="970204" cy="511933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Isosceles Triangle 13"/>
          <p:cNvSpPr/>
          <p:nvPr/>
        </p:nvSpPr>
        <p:spPr>
          <a:xfrm rot="5400000">
            <a:off x="3733864" y="852548"/>
            <a:ext cx="970204" cy="511933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TextBox 14"/>
          <p:cNvSpPr txBox="1"/>
          <p:nvPr/>
        </p:nvSpPr>
        <p:spPr>
          <a:xfrm>
            <a:off x="228599" y="1726533"/>
            <a:ext cx="1423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LOCAL COMMUNITY</a:t>
            </a:r>
            <a:endParaRPr lang="sv-SE" dirty="0"/>
          </a:p>
        </p:txBody>
      </p:sp>
      <p:sp>
        <p:nvSpPr>
          <p:cNvPr id="16" name="TextBox 15"/>
          <p:cNvSpPr txBox="1"/>
          <p:nvPr/>
        </p:nvSpPr>
        <p:spPr>
          <a:xfrm>
            <a:off x="228599" y="3243041"/>
            <a:ext cx="1219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RESEARCH</a:t>
            </a:r>
            <a:endParaRPr lang="sv-SE" dirty="0"/>
          </a:p>
        </p:txBody>
      </p:sp>
      <p:sp>
        <p:nvSpPr>
          <p:cNvPr id="18" name="TextBox 17"/>
          <p:cNvSpPr txBox="1"/>
          <p:nvPr/>
        </p:nvSpPr>
        <p:spPr>
          <a:xfrm>
            <a:off x="241091" y="446348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PRIVATE SECTOR</a:t>
            </a:r>
            <a:endParaRPr lang="sv-SE" dirty="0"/>
          </a:p>
        </p:txBody>
      </p:sp>
      <p:sp>
        <p:nvSpPr>
          <p:cNvPr id="19" name="TextBox 18"/>
          <p:cNvSpPr txBox="1"/>
          <p:nvPr/>
        </p:nvSpPr>
        <p:spPr>
          <a:xfrm>
            <a:off x="1163709" y="579364"/>
            <a:ext cx="6380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 smtClean="0"/>
              <a:t>CHANGING ROLES OF STAKEHOLDERS OVER TIME</a:t>
            </a:r>
            <a:endParaRPr lang="sv-SE" sz="2400" b="1" dirty="0"/>
          </a:p>
        </p:txBody>
      </p:sp>
      <p:sp>
        <p:nvSpPr>
          <p:cNvPr id="2" name="Rectangle 1"/>
          <p:cNvSpPr/>
          <p:nvPr/>
        </p:nvSpPr>
        <p:spPr>
          <a:xfrm>
            <a:off x="4626996" y="3212060"/>
            <a:ext cx="2151640" cy="4003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" name="TextBox 3"/>
          <p:cNvSpPr txBox="1"/>
          <p:nvPr/>
        </p:nvSpPr>
        <p:spPr>
          <a:xfrm>
            <a:off x="7086600" y="1630567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cap="all" dirty="0" err="1" smtClean="0">
                <a:solidFill>
                  <a:srgbClr val="156834"/>
                </a:solidFill>
              </a:rPr>
              <a:t>Ownershipleadership</a:t>
            </a:r>
            <a:endParaRPr lang="sv-SE" sz="2400" cap="all" dirty="0">
              <a:solidFill>
                <a:srgbClr val="156834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34200" y="3150708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cap="all" dirty="0" err="1" smtClean="0">
                <a:solidFill>
                  <a:srgbClr val="156834"/>
                </a:solidFill>
              </a:rPr>
              <a:t>backstopping</a:t>
            </a:r>
            <a:endParaRPr lang="sv-SE" sz="2400" cap="all" dirty="0">
              <a:solidFill>
                <a:srgbClr val="156834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34200" y="4228535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400" cap="all" dirty="0" err="1" smtClean="0">
                <a:solidFill>
                  <a:srgbClr val="156834"/>
                </a:solidFill>
              </a:rPr>
              <a:t>Opportunities</a:t>
            </a:r>
            <a:endParaRPr lang="sv-SE" sz="2400" cap="all" dirty="0" smtClean="0">
              <a:solidFill>
                <a:srgbClr val="156834"/>
              </a:solidFill>
            </a:endParaRPr>
          </a:p>
          <a:p>
            <a:pPr algn="ctr"/>
            <a:r>
              <a:rPr lang="sv-SE" sz="2400" cap="all" dirty="0" smtClean="0">
                <a:solidFill>
                  <a:srgbClr val="156834"/>
                </a:solidFill>
              </a:rPr>
              <a:t>support</a:t>
            </a:r>
            <a:endParaRPr lang="sv-SE" sz="2400" cap="all" dirty="0">
              <a:solidFill>
                <a:srgbClr val="15683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23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 txBox="1">
            <a:spLocks noGrp="1"/>
          </p:cNvSpPr>
          <p:nvPr>
            <p:ph type="body" sz="quarter" idx="12"/>
          </p:nvPr>
        </p:nvSpPr>
        <p:spPr>
          <a:xfrm>
            <a:off x="446314" y="1850571"/>
            <a:ext cx="77724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indent="-685800" defTabSz="370286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consistent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methodology for creating an inclusive environment, allowing new ideas to be tested and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grow</a:t>
            </a:r>
          </a:p>
          <a:p>
            <a:pPr marL="0" indent="0" defTabSz="3702863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685800" indent="-685800" defTabSz="370286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the need for training and capacity building throughout the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process</a:t>
            </a:r>
          </a:p>
          <a:p>
            <a:pPr marL="685800" indent="-685800" defTabSz="370286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sv-SE" sz="2400" dirty="0">
              <a:solidFill>
                <a:prstClr val="black"/>
              </a:solidFill>
              <a:latin typeface="Calibri"/>
            </a:endParaRPr>
          </a:p>
          <a:p>
            <a:pPr marL="685800" indent="-685800" defTabSz="370286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monitoring and evaluation of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progress</a:t>
            </a:r>
          </a:p>
          <a:p>
            <a:pPr marL="685800" indent="-685800" defTabSz="370286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685800" indent="-685800" defTabSz="370286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experience and readiness to facilitate negotiations and conflict resolution </a:t>
            </a: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marL="685800" indent="-685800" defTabSz="370286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685800" indent="-685800" defTabSz="370286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v-SE" sz="2400" dirty="0" err="1">
                <a:solidFill>
                  <a:prstClr val="black"/>
                </a:solidFill>
                <a:latin typeface="Calibri"/>
              </a:rPr>
              <a:t>ownership</a:t>
            </a:r>
            <a:r>
              <a:rPr lang="sv-SE" sz="2400" dirty="0">
                <a:solidFill>
                  <a:prstClr val="black"/>
                </a:solidFill>
                <a:latin typeface="Calibri"/>
              </a:rPr>
              <a:t> and </a:t>
            </a:r>
            <a:r>
              <a:rPr lang="sv-SE" sz="2400" dirty="0" err="1">
                <a:solidFill>
                  <a:prstClr val="black"/>
                </a:solidFill>
                <a:latin typeface="Calibri"/>
              </a:rPr>
              <a:t>sustainability</a:t>
            </a:r>
            <a:r>
              <a:rPr lang="sv-SE" sz="2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sv-SE" sz="2400" dirty="0" err="1">
                <a:solidFill>
                  <a:prstClr val="black"/>
                </a:solidFill>
                <a:latin typeface="Calibri"/>
              </a:rPr>
              <a:t>of</a:t>
            </a:r>
            <a:r>
              <a:rPr lang="sv-SE" sz="2400" dirty="0">
                <a:solidFill>
                  <a:prstClr val="black"/>
                </a:solidFill>
                <a:latin typeface="Calibri"/>
              </a:rPr>
              <a:t> the </a:t>
            </a:r>
            <a:r>
              <a:rPr lang="sv-SE" sz="2400" dirty="0" err="1">
                <a:solidFill>
                  <a:prstClr val="black"/>
                </a:solidFill>
                <a:latin typeface="Calibri"/>
              </a:rPr>
              <a:t>platform</a:t>
            </a:r>
            <a:endParaRPr lang="sv-SE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46314" y="685800"/>
            <a:ext cx="7620000" cy="1143000"/>
          </a:xfrm>
        </p:spPr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Challenges </a:t>
            </a:r>
            <a:endParaRPr lang="sv-SE" dirty="0">
              <a:solidFill>
                <a:prstClr val="black"/>
              </a:solidFill>
            </a:endParaRP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92438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1488878"/>
            <a:ext cx="4800257" cy="4495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0800000" flipV="1">
            <a:off x="5410200" y="3736778"/>
            <a:ext cx="11780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v-SE" sz="1600" dirty="0" err="1"/>
              <a:t>Livelihoods</a:t>
            </a:r>
            <a:endParaRPr lang="sv-SE" sz="1600" dirty="0"/>
          </a:p>
        </p:txBody>
      </p:sp>
    </p:spTree>
    <p:extLst>
      <p:ext uri="{BB962C8B-B14F-4D97-AF65-F5344CB8AC3E}">
        <p14:creationId xmlns:p14="http://schemas.microsoft.com/office/powerpoint/2010/main" val="184449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2410</TotalTime>
  <Words>343</Words>
  <Application>Microsoft Office PowerPoint</Application>
  <PresentationFormat>On-screen Show (4:3)</PresentationFormat>
  <Paragraphs>70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IITA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izeledon</dc:creator>
  <cp:lastModifiedBy>Per Hillbur</cp:lastModifiedBy>
  <cp:revision>107</cp:revision>
  <cp:lastPrinted>2011-10-06T11:45:23Z</cp:lastPrinted>
  <dcterms:created xsi:type="dcterms:W3CDTF">2013-08-23T10:37:31Z</dcterms:created>
  <dcterms:modified xsi:type="dcterms:W3CDTF">2014-04-12T08:37:54Z</dcterms:modified>
</cp:coreProperties>
</file>